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71" r:id="rId6"/>
    <p:sldId id="272" r:id="rId7"/>
    <p:sldId id="260" r:id="rId8"/>
    <p:sldId id="274" r:id="rId9"/>
    <p:sldId id="275" r:id="rId10"/>
    <p:sldId id="276" r:id="rId11"/>
    <p:sldId id="277" r:id="rId12"/>
    <p:sldId id="278" r:id="rId13"/>
    <p:sldId id="261" r:id="rId14"/>
    <p:sldId id="262" r:id="rId15"/>
    <p:sldId id="263" r:id="rId16"/>
    <p:sldId id="264" r:id="rId17"/>
    <p:sldId id="273" r:id="rId18"/>
    <p:sldId id="268" r:id="rId19"/>
    <p:sldId id="279" r:id="rId20"/>
    <p:sldId id="269" r:id="rId21"/>
    <p:sldId id="280" r:id="rId22"/>
    <p:sldId id="281" r:id="rId23"/>
    <p:sldId id="282" r:id="rId24"/>
    <p:sldId id="283" r:id="rId25"/>
    <p:sldId id="270" r:id="rId26"/>
    <p:sldId id="288" r:id="rId27"/>
    <p:sldId id="284" r:id="rId28"/>
    <p:sldId id="285" r:id="rId29"/>
    <p:sldId id="286" r:id="rId30"/>
    <p:sldId id="289" r:id="rId31"/>
    <p:sldId id="29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2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ABB84-602F-4711-9305-F21351F1F3F9}" type="datetimeFigureOut">
              <a:rPr lang="en-SG" smtClean="0"/>
              <a:t>7/10/2017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BD7E1-E456-4793-9F85-09811729A6B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3523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2315266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11C29C84-3E8C-4A67-BE5B-5B208903BC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A69FB325-68B9-417E-82CB-25365DCCF6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Warfarin is made in liver and released as inactive precursors. To make them functional need to gamma carboxylate</a:t>
            </a:r>
          </a:p>
          <a:p>
            <a:pPr eaLnBrk="1" hangingPunct="1"/>
            <a:r>
              <a:rPr lang="en-US" altLang="en-US"/>
              <a:t>Need vitamin k</a:t>
            </a:r>
          </a:p>
          <a:p>
            <a:pPr eaLnBrk="1" hangingPunct="1"/>
            <a:endParaRPr lang="en-US" altLang="en-US"/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id="{29E2C305-8E09-47C5-8E38-149F6FB863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B5A130B-0C13-4293-BF98-43E56DFD492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054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Adapted from </a:t>
            </a:r>
            <a:r>
              <a:rPr lang="en-SG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Douketis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JD, </a:t>
            </a:r>
            <a:r>
              <a:rPr lang="en-SG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Spyropoulos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AC, Spencer FA, et al. Perioperative management of antithrombotic therapy: Antithrombotic Therapy and Prevention of Thrombosis, 9th </a:t>
            </a:r>
            <a:r>
              <a:rPr lang="en-SG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American College of Chest Physicians Evidence-Based Clinical Practice Guidelines. Chest. 2012;141(2 </a:t>
            </a:r>
            <a:r>
              <a:rPr lang="en-SG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):e326S-e350S. </a:t>
            </a:r>
            <a:r>
              <a:rPr lang="en-SG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PMID: 22315266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BD7E1-E456-4793-9F85-09811729A6BA}" type="slidenum">
              <a:rPr lang="en-SG" smtClean="0"/>
              <a:t>18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93365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0D4D1-CDAD-4651-A9AB-E3F649228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A59DBB-090E-4101-8B38-BE506DB24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34C49-EEF1-4747-BBFF-B465C50BC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530C-D71D-4356-B622-07A5D243ACE3}" type="datetimeFigureOut">
              <a:rPr lang="en-SG" smtClean="0"/>
              <a:t>7/10/2017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B673F-D9EE-4E09-B778-F9D9C285E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A354E-F0BC-438A-AAED-0F5F70EFB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B66-F02D-439D-AF7D-EA162FD8D4C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5472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F423E-4003-425B-A270-2976000B6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8E149-7D9D-41B7-B791-11FF01C7D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A7073-937F-4B21-8F9D-947EAD423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530C-D71D-4356-B622-07A5D243ACE3}" type="datetimeFigureOut">
              <a:rPr lang="en-SG" smtClean="0"/>
              <a:t>7/10/2017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9F16D-5236-49EE-AF38-4438BDE4E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13B4C-86E3-4D8C-B344-9CC9F9F38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B66-F02D-439D-AF7D-EA162FD8D4C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0510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687939-2C34-4E28-A128-8402AE9B6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CA31FA-F751-40E5-95FA-20EFA5323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33335-BF7F-4AAD-AB2D-57B7BB7DB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530C-D71D-4356-B622-07A5D243ACE3}" type="datetimeFigureOut">
              <a:rPr lang="en-SG" smtClean="0"/>
              <a:t>7/10/2017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DAC8C-B237-4F35-8955-3277C815A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FF766-5EF9-4658-9A7B-1B7153500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B66-F02D-439D-AF7D-EA162FD8D4C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1273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77EB3-00D6-415F-A66F-7DD82E8F8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95477-A357-4BC8-ACAC-3A8E833C2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7298A-C447-47A8-8EAA-F069D91C1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530C-D71D-4356-B622-07A5D243ACE3}" type="datetimeFigureOut">
              <a:rPr lang="en-SG" smtClean="0"/>
              <a:t>7/10/2017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D4E75-76B6-4CA4-8B46-E416372FD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398B1-D6D7-4813-B78C-13C0ABF99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B66-F02D-439D-AF7D-EA162FD8D4C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1415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8CA9D-0DE8-4ED8-B19C-12DA1786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8A4DE-BF8A-43CA-8A45-5B05591A6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A2436-6E30-472F-88A9-847E939B6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530C-D71D-4356-B622-07A5D243ACE3}" type="datetimeFigureOut">
              <a:rPr lang="en-SG" smtClean="0"/>
              <a:t>7/10/2017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05106-F9DE-433C-8F88-A2B74DE11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6E1AE-3F09-40D1-AB4F-84B9651FD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B66-F02D-439D-AF7D-EA162FD8D4C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9314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1AF36-9F8B-4044-BFD1-D4A56BCA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2E5B6-BDE3-4E93-A310-9B38FA8AFB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0B3053-4839-44CC-9983-E5C8B0CAB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3DC91-159F-4A92-BAE0-893091D12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530C-D71D-4356-B622-07A5D243ACE3}" type="datetimeFigureOut">
              <a:rPr lang="en-SG" smtClean="0"/>
              <a:t>7/10/2017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680C5-9A59-4165-BBAF-BBD11E16C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39C2D2-2E38-4BF9-90B2-BDFA07AE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B66-F02D-439D-AF7D-EA162FD8D4C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3536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A2F6-778C-4053-B9AB-E5829BC28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6F952-5DC8-404B-9169-A5CA45650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FD314-088C-4F9C-8D87-1E052908C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2F706F-530F-46BD-8775-531F27C6A8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1131C2-23E6-43E4-AF27-17B36A940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173F0D-E74A-46DB-BBAB-DCC3F6254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530C-D71D-4356-B622-07A5D243ACE3}" type="datetimeFigureOut">
              <a:rPr lang="en-SG" smtClean="0"/>
              <a:t>7/10/2017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86E615-B3EE-4F6B-9A97-8835AF8EA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D5EDF9-9A13-4FDD-8D76-CDC79301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B66-F02D-439D-AF7D-EA162FD8D4C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605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6EDF2-162F-428A-BE4E-A3605DC2E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EAF5C9-5A01-4C6B-A268-66E9BC71D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530C-D71D-4356-B622-07A5D243ACE3}" type="datetimeFigureOut">
              <a:rPr lang="en-SG" smtClean="0"/>
              <a:t>7/10/2017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6C7743-FFAA-4F2A-AB4D-FF0E32F31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4686D8-50FC-4CFA-9315-A659B346B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B66-F02D-439D-AF7D-EA162FD8D4C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5866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43DA40-B4E1-431B-92E9-E100ABDF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530C-D71D-4356-B622-07A5D243ACE3}" type="datetimeFigureOut">
              <a:rPr lang="en-SG" smtClean="0"/>
              <a:t>7/10/2017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11A741-E7B2-4C6C-BE27-877604239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256B2-DCEF-48E0-A30E-ABCDEE6D8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B66-F02D-439D-AF7D-EA162FD8D4C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727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50938-AEE8-4F7A-A95B-5052522E1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C15BF-E88D-4DD2-8064-746AE8E6D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BE70D-4569-4948-8ECC-57EE7D5E5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D0CEA-5A1A-4C54-B02F-2B1B22BD8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530C-D71D-4356-B622-07A5D243ACE3}" type="datetimeFigureOut">
              <a:rPr lang="en-SG" smtClean="0"/>
              <a:t>7/10/2017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2A09E-3600-41D6-8741-879CC7608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AF66D-4421-4EBF-A4A5-ADBA6011E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B66-F02D-439D-AF7D-EA162FD8D4C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2680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9B131-6D49-4D04-A456-B17613D8E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D64BA0-965D-41A9-898F-696EFB7885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C2AE6-0EF7-445B-870A-6C1C0C1D7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2C00E-65C5-44AF-9A98-BA8598B2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530C-D71D-4356-B622-07A5D243ACE3}" type="datetimeFigureOut">
              <a:rPr lang="en-SG" smtClean="0"/>
              <a:t>7/10/2017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69A86-ADBA-4B02-A378-1FA44091E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1DAE4-80F1-48E4-BB4C-92ECB313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B66-F02D-439D-AF7D-EA162FD8D4C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4647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AE2A9-CE8D-4A56-8FF4-6CBD461DF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67C1C-DCD8-4537-9923-C7CD221C8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E1F84-EBC2-43BA-A76B-525B5DC54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1530C-D71D-4356-B622-07A5D243ACE3}" type="datetimeFigureOut">
              <a:rPr lang="en-SG" smtClean="0"/>
              <a:t>7/10/2017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B9560-D004-4E4E-B2C2-F087B333E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46AFE-810C-4F94-9947-DFDEA536D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62B66-F02D-439D-AF7D-EA162FD8D4C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0561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ED34-F01F-4E2A-A54F-708F4FBCC4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dirty="0"/>
              <a:t>Anticoagulation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3C1F60-E530-42FF-8B41-0619FFFA65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G" dirty="0"/>
              <a:t>Prepared by Cherie Gan</a:t>
            </a:r>
          </a:p>
        </p:txBody>
      </p:sp>
    </p:spTree>
    <p:extLst>
      <p:ext uri="{BB962C8B-B14F-4D97-AF65-F5344CB8AC3E}">
        <p14:creationId xmlns:p14="http://schemas.microsoft.com/office/powerpoint/2010/main" val="22881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593BF-01DD-4363-80FB-BED74C090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E46EE-4BB1-41D1-89BA-4602FA722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b="1" dirty="0"/>
              <a:t>Interactions with drugs and food</a:t>
            </a:r>
          </a:p>
          <a:p>
            <a:pPr lvl="0"/>
            <a:r>
              <a:rPr lang="en-SG" dirty="0"/>
              <a:t>To avoid labile INR, need to keep the dietary intake of </a:t>
            </a:r>
            <a:r>
              <a:rPr lang="en-SG" dirty="0" err="1"/>
              <a:t>Vit</a:t>
            </a:r>
            <a:r>
              <a:rPr lang="en-SG" dirty="0"/>
              <a:t> K relatively constant (same amount of green leafy vegetables every day)</a:t>
            </a:r>
          </a:p>
          <a:p>
            <a:pPr lvl="0"/>
            <a:r>
              <a:rPr lang="en-SG" dirty="0"/>
              <a:t>Avoid foods that can affect the liver enzymes </a:t>
            </a:r>
            <a:r>
              <a:rPr lang="en-SG" dirty="0" err="1"/>
              <a:t>eg</a:t>
            </a:r>
            <a:r>
              <a:rPr lang="en-SG" dirty="0"/>
              <a:t> TCM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0473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340A3-A127-408F-9E35-3666BEC37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Drugs that interact with warfarin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E2A92-95E7-44DD-88D3-C435786AF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296229-BF7D-426A-8412-3A49EF83D4D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71" y="1243426"/>
            <a:ext cx="11661858" cy="5614574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497711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F8D74-5D0E-446C-B3F6-61963773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What to do w over-warfarinisation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E0445-42D5-46B5-B074-F8FBF79AA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SG" dirty="0"/>
              <a:t>Ensure no major bleed in brain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SG" dirty="0"/>
              <a:t>Identify sites of bleed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SG" dirty="0"/>
              <a:t>Possible ways to reverse the over-warfarinisation</a:t>
            </a:r>
          </a:p>
          <a:p>
            <a:pPr lvl="1"/>
            <a:r>
              <a:rPr lang="en-US" dirty="0"/>
              <a:t>Can overcome warfarin effect by giving vitamin K, because there are actually 2 vitamin k reducing enzymes. One less sensitive (</a:t>
            </a:r>
            <a:r>
              <a:rPr lang="en-US" dirty="0" err="1"/>
              <a:t>vit</a:t>
            </a:r>
            <a:r>
              <a:rPr lang="en-US" dirty="0"/>
              <a:t> K reductase) and </a:t>
            </a:r>
            <a:r>
              <a:rPr lang="en-US" dirty="0" err="1"/>
              <a:t>vit</a:t>
            </a:r>
            <a:r>
              <a:rPr lang="en-US" dirty="0"/>
              <a:t> k can bypass</a:t>
            </a:r>
            <a:endParaRPr lang="en-SG" dirty="0"/>
          </a:p>
          <a:p>
            <a:pPr lvl="1"/>
            <a:r>
              <a:rPr lang="en-US" dirty="0"/>
              <a:t>Can bypass warfarin effect by giving functional clotting factor (FFP/Prothrombin Complex Concentrate)</a:t>
            </a:r>
            <a:endParaRPr lang="en-SG" dirty="0"/>
          </a:p>
          <a:p>
            <a:pPr lvl="2"/>
            <a:r>
              <a:rPr lang="en-US" dirty="0"/>
              <a:t>But </a:t>
            </a:r>
            <a:r>
              <a:rPr lang="en-US" dirty="0" err="1"/>
              <a:t>rmb</a:t>
            </a:r>
            <a:r>
              <a:rPr lang="en-US" dirty="0"/>
              <a:t> that still need to give IV </a:t>
            </a:r>
            <a:r>
              <a:rPr lang="en-US" dirty="0" err="1"/>
              <a:t>VIt</a:t>
            </a:r>
            <a:r>
              <a:rPr lang="en-US" dirty="0"/>
              <a:t> K because the half-lives of the factors are very short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63305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C4F415-78AC-4C6B-A789-D6676DCF316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" b="12520"/>
          <a:stretch/>
        </p:blipFill>
        <p:spPr bwMode="auto">
          <a:xfrm>
            <a:off x="912869" y="404882"/>
            <a:ext cx="10417741" cy="6095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5536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2D361-EC38-46F1-A184-4AA14024B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Warfarin reversal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112DB-3118-4152-B19A-57E6B4190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In major bleeding or emergency reversal for surgery </a:t>
            </a:r>
            <a:endParaRPr lang="en-SG" sz="2800" dirty="0"/>
          </a:p>
          <a:p>
            <a:pPr lvl="2"/>
            <a:r>
              <a:rPr lang="en-US" sz="2400" dirty="0"/>
              <a:t>IV vitamin K 5-10 mg and</a:t>
            </a:r>
            <a:endParaRPr lang="en-SG" sz="2400" dirty="0"/>
          </a:p>
          <a:p>
            <a:pPr lvl="2"/>
            <a:r>
              <a:rPr lang="en-US" sz="2400" dirty="0"/>
              <a:t>Factor replacement with Prothrombin Complex Concentrate (PCC) or FFP</a:t>
            </a:r>
            <a:endParaRPr lang="en-SG" sz="2400" dirty="0"/>
          </a:p>
          <a:p>
            <a:pPr lvl="1"/>
            <a:r>
              <a:rPr lang="en-US" sz="2800" dirty="0"/>
              <a:t>If minor bleeding – stop warfarin and give low dose vitamin K (2 mg PO or 1 mg IV) </a:t>
            </a:r>
            <a:endParaRPr lang="en-SG" sz="2800" b="1" i="1" dirty="0"/>
          </a:p>
          <a:p>
            <a:pPr marL="0" indent="0">
              <a:buNone/>
            </a:pPr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2771367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4766F-1069-4F48-A0F9-C0354073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5D752-19CD-480E-BE59-CA0689489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i="1" dirty="0"/>
              <a:t>NO BLEED:</a:t>
            </a:r>
            <a:endParaRPr lang="en-SG" b="1" i="1" dirty="0"/>
          </a:p>
          <a:p>
            <a:pPr lvl="1"/>
            <a:r>
              <a:rPr lang="en-US" b="1" i="1" dirty="0"/>
              <a:t>INR &gt; 5 but not bleeding</a:t>
            </a:r>
            <a:r>
              <a:rPr lang="en-US" dirty="0"/>
              <a:t>: 1-2 doses of warfarin </a:t>
            </a:r>
            <a:r>
              <a:rPr lang="en-US" b="1" u="sng" dirty="0"/>
              <a:t>withheld</a:t>
            </a:r>
            <a:r>
              <a:rPr lang="en-US" dirty="0"/>
              <a:t> and maintenance dose reduced, investigate cause of elevated INR</a:t>
            </a:r>
            <a:endParaRPr lang="en-SG" dirty="0"/>
          </a:p>
          <a:p>
            <a:pPr lvl="1"/>
            <a:r>
              <a:rPr lang="en-SG" dirty="0"/>
              <a:t> </a:t>
            </a:r>
            <a:r>
              <a:rPr lang="en-US" b="1" i="1" dirty="0"/>
              <a:t>INR ≥ 8.0, asymptomatic</a:t>
            </a:r>
            <a:r>
              <a:rPr lang="en-US" dirty="0"/>
              <a:t> :</a:t>
            </a:r>
            <a:r>
              <a:rPr lang="en-US" b="1" u="sng" dirty="0"/>
              <a:t>Oral vitamin K 1-5 mg</a:t>
            </a:r>
            <a:r>
              <a:rPr lang="en-US" dirty="0"/>
              <a:t>, recheck INR next day</a:t>
            </a:r>
            <a:endParaRPr lang="en-SG" dirty="0"/>
          </a:p>
          <a:p>
            <a:pPr lvl="0"/>
            <a:r>
              <a:rPr lang="en-US" b="1" i="1" dirty="0"/>
              <a:t>Surgery</a:t>
            </a:r>
            <a:r>
              <a:rPr lang="en-US" dirty="0"/>
              <a:t> that requires reversal of warfarin, </a:t>
            </a:r>
            <a:r>
              <a:rPr lang="en-US" b="1" dirty="0"/>
              <a:t>can be delayed 6- 12 </a:t>
            </a:r>
            <a:r>
              <a:rPr lang="en-US" b="1" dirty="0" err="1"/>
              <a:t>hr</a:t>
            </a:r>
            <a:r>
              <a:rPr lang="en-US" b="1" dirty="0"/>
              <a:t>: IV vitamin K</a:t>
            </a:r>
            <a:endParaRPr lang="en-SG" dirty="0"/>
          </a:p>
          <a:p>
            <a:pPr lvl="0"/>
            <a:r>
              <a:rPr lang="en-US" b="1" dirty="0"/>
              <a:t>Surgery</a:t>
            </a:r>
            <a:r>
              <a:rPr lang="en-US" dirty="0"/>
              <a:t> requiring reversal of warfarin, </a:t>
            </a:r>
            <a:r>
              <a:rPr lang="en-US" b="1" i="1" dirty="0"/>
              <a:t>cannot</a:t>
            </a:r>
            <a:r>
              <a:rPr lang="en-US" dirty="0"/>
              <a:t> be delayed: </a:t>
            </a:r>
            <a:r>
              <a:rPr lang="en-US" b="1" u="sng" dirty="0"/>
              <a:t>PCC and IV vitamin K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703087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33B24-FC86-4FEE-BDA7-990938D4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1EA9A-675D-4F23-B8E2-3912ACD88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9782E4-A078-4B26-B839-7E0B5FB15CE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"/>
          <a:stretch/>
        </p:blipFill>
        <p:spPr bwMode="auto">
          <a:xfrm>
            <a:off x="387142" y="0"/>
            <a:ext cx="11440423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4365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273B3-B2A2-4CCB-897D-11C842A71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Peri- op management of warfarin. Stopping warfarin before elective surgery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7C227-7764-404A-B18C-C91D5B642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SG" dirty="0"/>
              <a:t>The most appropriate perioperative strategy is to stop warfarin 5 days before the procedure and forego bridging anticoagulation. This patient is scheduled for an invasive procedure with a high risk of bleeding and therefore requires discontinuation of warfarin for surgery. Stopping warfarin 5 days before surgery usually achieves the standard target of an INR of less than 1.5. HOWEVER, MUST DECIDE IF PT IS AT HIGH RISK OF THROMBOEMBOLISM- IF SO, WILL NEED BRIDGING W HEPARIN OR CLEXANE (no role for NOACs for bridging)</a:t>
            </a:r>
          </a:p>
          <a:p>
            <a:r>
              <a:rPr lang="en-SG" dirty="0"/>
              <a:t>In perioperative patients who require interruption of chronic anticoagulation, the need for bridging anticoagulation must be determined, typically with the use of the CHADS</a:t>
            </a:r>
            <a:r>
              <a:rPr lang="en-SG" baseline="-25000" dirty="0"/>
              <a:t>2</a:t>
            </a:r>
            <a:r>
              <a:rPr lang="en-SG" dirty="0"/>
              <a:t>score + indication for anticoagulation in the first place </a:t>
            </a:r>
            <a:r>
              <a:rPr lang="en-SG" dirty="0" err="1"/>
              <a:t>eg</a:t>
            </a:r>
            <a:r>
              <a:rPr lang="en-SG" dirty="0"/>
              <a:t> Bridging typically done if high risk patient </a:t>
            </a:r>
            <a:r>
              <a:rPr lang="en-SG" dirty="0" err="1"/>
              <a:t>eg</a:t>
            </a:r>
            <a:r>
              <a:rPr lang="en-SG" dirty="0"/>
              <a:t> prosthetic valve/ high </a:t>
            </a:r>
            <a:r>
              <a:rPr lang="en-SG" dirty="0" err="1"/>
              <a:t>chadsvas</a:t>
            </a:r>
            <a:r>
              <a:rPr lang="en-SG" dirty="0"/>
              <a:t> score </a:t>
            </a:r>
          </a:p>
        </p:txBody>
      </p:sp>
    </p:spTree>
    <p:extLst>
      <p:ext uri="{BB962C8B-B14F-4D97-AF65-F5344CB8AC3E}">
        <p14:creationId xmlns:p14="http://schemas.microsoft.com/office/powerpoint/2010/main" val="1630966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8E85C-0D24-4C19-ACE1-40212CE6B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B4BD1-CA40-4959-BBA2-2857FC7B6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D77FE6-D948-4770-BD8A-1F73CB760332}"/>
              </a:ext>
            </a:extLst>
          </p:cNvPr>
          <p:cNvPicPr/>
          <p:nvPr/>
        </p:nvPicPr>
        <p:blipFill rotWithShape="1">
          <a:blip r:embed="rId3"/>
          <a:srcRect l="17727" t="8864" r="6493" b="2502"/>
          <a:stretch/>
        </p:blipFill>
        <p:spPr bwMode="auto">
          <a:xfrm>
            <a:off x="348792" y="0"/>
            <a:ext cx="11607538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6725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40A21-7139-4526-BB1C-FF8A060F8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When bridging w </a:t>
            </a:r>
            <a:r>
              <a:rPr lang="en-SG" dirty="0" err="1"/>
              <a:t>clexane</a:t>
            </a:r>
            <a:r>
              <a:rPr lang="en-SG" dirty="0"/>
              <a:t> vs heparin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9489F-0356-42D4-9DE8-5B20D2DE9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Before operation, heparin can be stopped 6-12h before op</a:t>
            </a:r>
          </a:p>
          <a:p>
            <a:r>
              <a:rPr lang="en-SG" dirty="0" err="1"/>
              <a:t>Clexane</a:t>
            </a:r>
            <a:r>
              <a:rPr lang="en-SG" dirty="0"/>
              <a:t> must be stopped 24h before op (longer half life)</a:t>
            </a:r>
          </a:p>
        </p:txBody>
      </p:sp>
    </p:spTree>
    <p:extLst>
      <p:ext uri="{BB962C8B-B14F-4D97-AF65-F5344CB8AC3E}">
        <p14:creationId xmlns:p14="http://schemas.microsoft.com/office/powerpoint/2010/main" val="1384116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742FC-5F11-4894-9B42-C68A70A72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QUIZ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3AF79-E1C4-42F1-9C5C-5AC4A6B83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SG" sz="5400" b="1" dirty="0"/>
              <a:t>https://tinyurl.com/y6u2ooyo</a:t>
            </a:r>
            <a:endParaRPr lang="en-SG" sz="5400" dirty="0"/>
          </a:p>
        </p:txBody>
      </p:sp>
    </p:spTree>
    <p:extLst>
      <p:ext uri="{BB962C8B-B14F-4D97-AF65-F5344CB8AC3E}">
        <p14:creationId xmlns:p14="http://schemas.microsoft.com/office/powerpoint/2010/main" val="2557280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DA9AD-18C1-40D2-ADEF-29D6EF232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Post op restarting of warfarin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70B47-77AB-4CEA-BD0E-DACB9D365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Heparin / </a:t>
            </a:r>
            <a:r>
              <a:rPr lang="en-SG" dirty="0" err="1"/>
              <a:t>clexane</a:t>
            </a:r>
            <a:r>
              <a:rPr lang="en-SG" dirty="0"/>
              <a:t> should be given for at least 5 days and only discontinued at that time if the INR is therapeutic </a:t>
            </a:r>
            <a:r>
              <a:rPr lang="en-SG" dirty="0" err="1"/>
              <a:t>ie</a:t>
            </a:r>
            <a:r>
              <a:rPr lang="en-SG" dirty="0"/>
              <a:t> INR &gt;2 for 24 hours. </a:t>
            </a:r>
          </a:p>
          <a:p>
            <a:r>
              <a:rPr lang="en-SG" dirty="0"/>
              <a:t>Warfarin may be initiated on the first or second day of heparin therapy. </a:t>
            </a:r>
          </a:p>
          <a:p>
            <a:r>
              <a:rPr lang="en-SG" dirty="0"/>
              <a:t>Because factor II and X levels require at least 5 days to decline sufficiently, parenteral anticoagulation should overlap with warfarin for at least 5 days and until an INR of 2 or more is achieved.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11723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5E81E-4C02-4802-9D64-E4395A8007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dirty="0"/>
              <a:t>Heparin and LMW Heparin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7A13-2E18-410F-AED2-2DFEDB720E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59481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0D2DE-8B80-4CD8-8465-B918A3AB1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AC056-8CC7-4041-84FA-A0DB746BC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B69B5739-6CE8-4A6B-9E91-9321BB4E4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77" y="365125"/>
            <a:ext cx="11190646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283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C82DF-222A-4482-BCB3-F40226021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Unfractionated heparin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5462D-9314-4363-82F7-0F31D0430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F135C5-1945-481E-B3C8-877CD31F8C15}"/>
              </a:ext>
            </a:extLst>
          </p:cNvPr>
          <p:cNvGrpSpPr/>
          <p:nvPr/>
        </p:nvGrpSpPr>
        <p:grpSpPr>
          <a:xfrm>
            <a:off x="848139" y="1690688"/>
            <a:ext cx="9144000" cy="4745037"/>
            <a:chOff x="848139" y="1690688"/>
            <a:chExt cx="9144000" cy="4745037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8E4CE794-7846-446B-B159-3E335DC9B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139" y="1690688"/>
              <a:ext cx="9144000" cy="474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34BAA21-ACBE-4FF4-8929-DB2F199E83FD}"/>
                </a:ext>
              </a:extLst>
            </p:cNvPr>
            <p:cNvSpPr/>
            <p:nvPr/>
          </p:nvSpPr>
          <p:spPr>
            <a:xfrm>
              <a:off x="4919870" y="2166730"/>
              <a:ext cx="2117034" cy="3578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920346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607D-3FE3-4968-B8D3-A849A729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LMW heparin </a:t>
            </a:r>
            <a:r>
              <a:rPr lang="en-SG" dirty="0" err="1"/>
              <a:t>eg</a:t>
            </a:r>
            <a:r>
              <a:rPr lang="en-SG" dirty="0"/>
              <a:t> </a:t>
            </a:r>
            <a:r>
              <a:rPr lang="en-SG" dirty="0" err="1"/>
              <a:t>clexane</a:t>
            </a:r>
            <a:r>
              <a:rPr lang="en-SG" dirty="0"/>
              <a:t> </a:t>
            </a:r>
            <a:r>
              <a:rPr lang="en-SG" dirty="0" err="1"/>
              <a:t>ie</a:t>
            </a:r>
            <a:r>
              <a:rPr lang="en-SG" dirty="0"/>
              <a:t> enoxaparin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724D9-7C6D-4003-B6D9-B61001BB1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76C189FA-1D2B-4DA6-AFC3-30878E829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32389"/>
            <a:ext cx="914400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85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0AD7A-70A1-4DD6-8ACF-B8F6ECF2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0C301-2368-4AD8-A4C9-AA33DFCAD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65B43C-E30E-4670-A5E7-E1515495110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27" y="168965"/>
            <a:ext cx="10482125" cy="668903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963410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07AD5-8BC3-4F8C-A2A0-A7C679DE4A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dirty="0"/>
              <a:t>NOACs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A93BCA-DE68-4FD3-9793-5EB596A0FA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87265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2D11A5-6A43-4451-9ACA-1A65E0340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26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67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8E3D3-6192-48A3-A354-ABD26A055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07B74-ADB5-4FD8-85C2-9CB1CF689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7677"/>
            <a:ext cx="10515600" cy="13417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Valvular AF can only use warfarin. NOACs not proven for valvular AF</a:t>
            </a:r>
            <a:endParaRPr lang="en-SG" dirty="0">
              <a:effectLst/>
            </a:endParaRPr>
          </a:p>
          <a:p>
            <a:r>
              <a:rPr lang="en-US" dirty="0"/>
              <a:t>Advanced renal impairment, mechanical valve replacement, valvular AF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can only use warfarin and not NOACs!</a:t>
            </a:r>
            <a:endParaRPr lang="en-SG" dirty="0">
              <a:effectLst/>
            </a:endParaRPr>
          </a:p>
        </p:txBody>
      </p:sp>
      <p:pic>
        <p:nvPicPr>
          <p:cNvPr id="6146" name="Picture 2" descr="Image result for comparison of noacs and warfarin">
            <a:extLst>
              <a:ext uri="{FF2B5EF4-FFF2-40B4-BE49-F238E27FC236}">
                <a16:creationId xmlns:a16="http://schemas.microsoft.com/office/drawing/2014/main" id="{54A46F19-8010-4A8C-99A1-C47294484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7" y="697189"/>
            <a:ext cx="11114825" cy="447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542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B9111-FF9B-46D6-B0CC-40D96B4B4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CB397-AE45-4D0E-B255-931CB48B3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261" y="5098773"/>
            <a:ext cx="4429539" cy="1257093"/>
          </a:xfrm>
        </p:spPr>
        <p:txBody>
          <a:bodyPr/>
          <a:lstStyle/>
          <a:p>
            <a:r>
              <a:rPr lang="en-SG" dirty="0"/>
              <a:t>Only NOAC w antidote is dabigatran. Antidote is </a:t>
            </a:r>
            <a:r>
              <a:rPr lang="en-SG" dirty="0" err="1"/>
              <a:t>idaricizumab</a:t>
            </a:r>
            <a:endParaRPr lang="en-SG" dirty="0"/>
          </a:p>
          <a:p>
            <a:endParaRPr lang="en-SG" dirty="0"/>
          </a:p>
        </p:txBody>
      </p:sp>
      <p:pic>
        <p:nvPicPr>
          <p:cNvPr id="10242" name="Picture 2" descr="Related image">
            <a:extLst>
              <a:ext uri="{FF2B5EF4-FFF2-40B4-BE49-F238E27FC236}">
                <a16:creationId xmlns:a16="http://schemas.microsoft.com/office/drawing/2014/main" id="{BDD5839E-6158-45A5-AF22-29B5F396B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90" y="2004529"/>
            <a:ext cx="561975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9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A3212-F37F-4D94-92A5-99ABCB315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Let’s talk about warfarin first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426503-81CF-4513-9844-75BC7D11F40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277" y="1825625"/>
            <a:ext cx="4559445" cy="435133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56881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1B433-0E1D-4240-AB6A-F331B80AC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4CD0B-F8BB-480A-AB9C-91318280C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216" y="1825625"/>
            <a:ext cx="4694583" cy="4351338"/>
          </a:xfrm>
        </p:spPr>
        <p:txBody>
          <a:bodyPr/>
          <a:lstStyle/>
          <a:p>
            <a:r>
              <a:rPr lang="en-SG" dirty="0" err="1"/>
              <a:t>Rivoroxaban</a:t>
            </a:r>
            <a:r>
              <a:rPr lang="en-SG" dirty="0"/>
              <a:t> is once daily dosing in AF vs dabigatran and apixaban are BD</a:t>
            </a:r>
          </a:p>
          <a:p>
            <a:r>
              <a:rPr lang="en-SG" dirty="0"/>
              <a:t>All cannot be used in renal failure</a:t>
            </a:r>
          </a:p>
          <a:p>
            <a:endParaRPr lang="en-SG" dirty="0"/>
          </a:p>
        </p:txBody>
      </p:sp>
      <p:pic>
        <p:nvPicPr>
          <p:cNvPr id="11266" name="Picture 2" descr="Image result for comparison of noacs">
            <a:extLst>
              <a:ext uri="{FF2B5EF4-FFF2-40B4-BE49-F238E27FC236}">
                <a16:creationId xmlns:a16="http://schemas.microsoft.com/office/drawing/2014/main" id="{42CBD9B1-0E7C-4FF0-9F64-F21EAEDB6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6" y="-128587"/>
            <a:ext cx="6073223" cy="708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340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3076D-78E8-404F-85F9-9DC301EE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D4EB1-2190-4507-906D-25597CD00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NUH warfarin protocol</a:t>
            </a:r>
          </a:p>
          <a:p>
            <a:r>
              <a:rPr lang="en-SG" dirty="0"/>
              <a:t>NUH Dr Koh </a:t>
            </a:r>
            <a:r>
              <a:rPr lang="en-SG"/>
              <a:t>LP lecture</a:t>
            </a:r>
          </a:p>
        </p:txBody>
      </p:sp>
    </p:spTree>
    <p:extLst>
      <p:ext uri="{BB962C8B-B14F-4D97-AF65-F5344CB8AC3E}">
        <p14:creationId xmlns:p14="http://schemas.microsoft.com/office/powerpoint/2010/main" val="2468354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48A15-13B1-4BB0-B69B-CBD1F373B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warfarin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2BF1B-1F3F-4BFC-893E-3F994AD14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Mechanism</a:t>
            </a:r>
          </a:p>
          <a:p>
            <a:pPr lvl="0"/>
            <a:r>
              <a:rPr lang="en-SG" dirty="0"/>
              <a:t>Inhibits </a:t>
            </a:r>
            <a:r>
              <a:rPr lang="en-SG" dirty="0" err="1"/>
              <a:t>Vit</a:t>
            </a:r>
            <a:r>
              <a:rPr lang="en-SG" dirty="0"/>
              <a:t> K epoxide reductase needed to reduce </a:t>
            </a:r>
            <a:r>
              <a:rPr lang="en-SG" dirty="0" err="1"/>
              <a:t>Vit</a:t>
            </a:r>
            <a:r>
              <a:rPr lang="en-SG" dirty="0"/>
              <a:t> K into the reduced form. Reduced </a:t>
            </a:r>
            <a:r>
              <a:rPr lang="en-SG" dirty="0" err="1"/>
              <a:t>Vit</a:t>
            </a:r>
            <a:r>
              <a:rPr lang="en-SG" dirty="0"/>
              <a:t> K is needed for the enzyme that synthesises Factors II VII IX X and Protein C and S.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374802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>
            <a:extLst>
              <a:ext uri="{FF2B5EF4-FFF2-40B4-BE49-F238E27FC236}">
                <a16:creationId xmlns:a16="http://schemas.microsoft.com/office/drawing/2014/main" id="{FD013DE3-DEB4-43D8-ACDF-2F7127D2F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4503738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Rectangle 5">
            <a:extLst>
              <a:ext uri="{FF2B5EF4-FFF2-40B4-BE49-F238E27FC236}">
                <a16:creationId xmlns:a16="http://schemas.microsoft.com/office/drawing/2014/main" id="{195F287C-308E-4200-AB14-5EA82FB5B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1" y="228600"/>
            <a:ext cx="9148763" cy="871538"/>
          </a:xfrm>
        </p:spPr>
        <p:txBody>
          <a:bodyPr vert="horz" lIns="90487" tIns="44450" rIns="90487" bIns="44450" rtlCol="0" anchor="b">
            <a:normAutofit/>
          </a:bodyPr>
          <a:lstStyle/>
          <a:p>
            <a:pPr eaLnBrk="1" hangingPunct="1"/>
            <a:r>
              <a:rPr lang="en-US" altLang="en-US"/>
              <a:t>Mechanism of action of warfarin</a:t>
            </a:r>
          </a:p>
        </p:txBody>
      </p:sp>
      <p:sp>
        <p:nvSpPr>
          <p:cNvPr id="90116" name="Rectangle 7">
            <a:extLst>
              <a:ext uri="{FF2B5EF4-FFF2-40B4-BE49-F238E27FC236}">
                <a16:creationId xmlns:a16="http://schemas.microsoft.com/office/drawing/2014/main" id="{B49F2C33-05D3-4DBD-BC3C-F9A56297F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486400"/>
            <a:ext cx="2438400" cy="533400"/>
          </a:xfrm>
          <a:prstGeom prst="rect">
            <a:avLst/>
          </a:prstGeom>
          <a:noFill/>
          <a:ln w="38100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66"/>
                </a:solidFill>
              </a:rPr>
              <a:t>Inactive precursor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66"/>
                </a:solidFill>
              </a:rPr>
              <a:t>FII, VII, IX, X</a:t>
            </a:r>
          </a:p>
        </p:txBody>
      </p:sp>
      <p:sp>
        <p:nvSpPr>
          <p:cNvPr id="90117" name="Rectangle 8">
            <a:extLst>
              <a:ext uri="{FF2B5EF4-FFF2-40B4-BE49-F238E27FC236}">
                <a16:creationId xmlns:a16="http://schemas.microsoft.com/office/drawing/2014/main" id="{CFE39D61-2E36-4830-BB1D-CBA13687E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5486400"/>
            <a:ext cx="2057400" cy="5334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FF00"/>
                </a:solidFill>
              </a:rPr>
              <a:t>Functional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FF00"/>
                </a:solidFill>
              </a:rPr>
              <a:t>FII, VII, IX, X</a:t>
            </a:r>
          </a:p>
        </p:txBody>
      </p:sp>
      <p:sp>
        <p:nvSpPr>
          <p:cNvPr id="90118" name="Text Box 9">
            <a:extLst>
              <a:ext uri="{FF2B5EF4-FFF2-40B4-BE49-F238E27FC236}">
                <a16:creationId xmlns:a16="http://schemas.microsoft.com/office/drawing/2014/main" id="{55FCAF00-1B30-4F55-A643-C493264AE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334001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FF00"/>
                </a:solidFill>
              </a:rPr>
              <a:t>Gamma carboxylation</a:t>
            </a:r>
          </a:p>
        </p:txBody>
      </p:sp>
      <p:sp>
        <p:nvSpPr>
          <p:cNvPr id="90119" name="Line 10">
            <a:extLst>
              <a:ext uri="{FF2B5EF4-FFF2-40B4-BE49-F238E27FC236}">
                <a16:creationId xmlns:a16="http://schemas.microsoft.com/office/drawing/2014/main" id="{26B6631B-90AF-4CD0-9E04-18F98710B87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657600"/>
            <a:ext cx="304800" cy="176530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90120" name="Line 11">
            <a:extLst>
              <a:ext uri="{FF2B5EF4-FFF2-40B4-BE49-F238E27FC236}">
                <a16:creationId xmlns:a16="http://schemas.microsoft.com/office/drawing/2014/main" id="{F125E089-034C-47FA-9BF9-C49F8519CF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5715000"/>
            <a:ext cx="2819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90121" name="Arc 13">
            <a:extLst>
              <a:ext uri="{FF2B5EF4-FFF2-40B4-BE49-F238E27FC236}">
                <a16:creationId xmlns:a16="http://schemas.microsoft.com/office/drawing/2014/main" id="{09163BAA-6EB2-47A7-B582-49398F80D44D}"/>
              </a:ext>
            </a:extLst>
          </p:cNvPr>
          <p:cNvSpPr>
            <a:spLocks/>
          </p:cNvSpPr>
          <p:nvPr/>
        </p:nvSpPr>
        <p:spPr bwMode="auto">
          <a:xfrm flipV="1">
            <a:off x="5257800" y="4495800"/>
            <a:ext cx="1828800" cy="914400"/>
          </a:xfrm>
          <a:custGeom>
            <a:avLst/>
            <a:gdLst>
              <a:gd name="T0" fmla="*/ 0 w 43186"/>
              <a:gd name="T1" fmla="*/ 2147483646 h 21600"/>
              <a:gd name="T2" fmla="*/ 2147483646 w 43186"/>
              <a:gd name="T3" fmla="*/ 2147483646 h 21600"/>
              <a:gd name="T4" fmla="*/ 2147483646 w 43186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86" h="21600" fill="none" extrusionOk="0">
                <a:moveTo>
                  <a:pt x="0" y="20821"/>
                </a:moveTo>
                <a:cubicBezTo>
                  <a:pt x="419" y="9202"/>
                  <a:pt x="9959" y="-1"/>
                  <a:pt x="21586" y="0"/>
                </a:cubicBezTo>
                <a:cubicBezTo>
                  <a:pt x="33515" y="0"/>
                  <a:pt x="43186" y="9670"/>
                  <a:pt x="43186" y="21600"/>
                </a:cubicBezTo>
              </a:path>
              <a:path w="43186" h="21600" stroke="0" extrusionOk="0">
                <a:moveTo>
                  <a:pt x="0" y="20821"/>
                </a:moveTo>
                <a:cubicBezTo>
                  <a:pt x="419" y="9202"/>
                  <a:pt x="9959" y="-1"/>
                  <a:pt x="21586" y="0"/>
                </a:cubicBezTo>
                <a:cubicBezTo>
                  <a:pt x="33515" y="0"/>
                  <a:pt x="43186" y="9670"/>
                  <a:pt x="43186" y="21600"/>
                </a:cubicBezTo>
                <a:lnTo>
                  <a:pt x="21586" y="21600"/>
                </a:lnTo>
                <a:lnTo>
                  <a:pt x="0" y="20821"/>
                </a:lnTo>
                <a:close/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90122" name="Text Box 14">
            <a:extLst>
              <a:ext uri="{FF2B5EF4-FFF2-40B4-BE49-F238E27FC236}">
                <a16:creationId xmlns:a16="http://schemas.microsoft.com/office/drawing/2014/main" id="{E4B0B8F9-E435-445F-BAC1-49179D63F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156076"/>
            <a:ext cx="2120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66"/>
                </a:solidFill>
              </a:rPr>
              <a:t>Reduced vitamin K</a:t>
            </a:r>
          </a:p>
        </p:txBody>
      </p:sp>
      <p:sp>
        <p:nvSpPr>
          <p:cNvPr id="90123" name="Text Box 15">
            <a:extLst>
              <a:ext uri="{FF2B5EF4-FFF2-40B4-BE49-F238E27FC236}">
                <a16:creationId xmlns:a16="http://schemas.microsoft.com/office/drawing/2014/main" id="{EA684909-FC86-4BAB-AEDB-BAAAECB49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300" y="4129088"/>
            <a:ext cx="2171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66"/>
                </a:solidFill>
              </a:rPr>
              <a:t>Oxidised vitamin K</a:t>
            </a:r>
          </a:p>
        </p:txBody>
      </p:sp>
      <p:sp>
        <p:nvSpPr>
          <p:cNvPr id="90124" name="Text Box 17">
            <a:extLst>
              <a:ext uri="{FF2B5EF4-FFF2-40B4-BE49-F238E27FC236}">
                <a16:creationId xmlns:a16="http://schemas.microsoft.com/office/drawing/2014/main" id="{DDF8247C-3D93-4E39-9E5D-885B4CE57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6172200"/>
            <a:ext cx="1620957" cy="369332"/>
          </a:xfrm>
          <a:prstGeom prst="rect">
            <a:avLst/>
          </a:prstGeom>
          <a:noFill/>
          <a:ln w="38100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66"/>
                </a:solidFill>
              </a:rPr>
              <a:t>Glutamic acid</a:t>
            </a:r>
          </a:p>
        </p:txBody>
      </p:sp>
      <p:sp>
        <p:nvSpPr>
          <p:cNvPr id="90125" name="Text Box 18">
            <a:extLst>
              <a:ext uri="{FF2B5EF4-FFF2-40B4-BE49-F238E27FC236}">
                <a16:creationId xmlns:a16="http://schemas.microsoft.com/office/drawing/2014/main" id="{CF8B121D-09AD-4C91-96EF-F69BC1F6E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172200"/>
            <a:ext cx="2544286" cy="369332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FF00"/>
                </a:solidFill>
              </a:rPr>
              <a:t>carboxy-glutamic acid</a:t>
            </a:r>
          </a:p>
        </p:txBody>
      </p:sp>
      <p:sp>
        <p:nvSpPr>
          <p:cNvPr id="90126" name="Line 19">
            <a:extLst>
              <a:ext uri="{FF2B5EF4-FFF2-40B4-BE49-F238E27FC236}">
                <a16:creationId xmlns:a16="http://schemas.microsoft.com/office/drawing/2014/main" id="{852E5947-30C1-431F-8147-0F982330A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6019800"/>
            <a:ext cx="0" cy="15240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90127" name="Line 20">
            <a:extLst>
              <a:ext uri="{FF2B5EF4-FFF2-40B4-BE49-F238E27FC236}">
                <a16:creationId xmlns:a16="http://schemas.microsoft.com/office/drawing/2014/main" id="{D0CE264E-C9CB-4C3F-80F6-1FF704855CB1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6019800"/>
            <a:ext cx="0" cy="1524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55811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>
            <a:extLst>
              <a:ext uri="{FF2B5EF4-FFF2-40B4-BE49-F238E27FC236}">
                <a16:creationId xmlns:a16="http://schemas.microsoft.com/office/drawing/2014/main" id="{EF6B2CD9-A6F8-47F4-AD67-7365D30C6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4503738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Rectangle 5">
            <a:extLst>
              <a:ext uri="{FF2B5EF4-FFF2-40B4-BE49-F238E27FC236}">
                <a16:creationId xmlns:a16="http://schemas.microsoft.com/office/drawing/2014/main" id="{EF445A12-BDA2-479C-978E-56C189D69A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1" y="228600"/>
            <a:ext cx="9148763" cy="871538"/>
          </a:xfrm>
        </p:spPr>
        <p:txBody>
          <a:bodyPr vert="horz" lIns="90487" tIns="44450" rIns="90487" bIns="44450" rtlCol="0" anchor="b">
            <a:normAutofit/>
          </a:bodyPr>
          <a:lstStyle/>
          <a:p>
            <a:pPr eaLnBrk="1" hangingPunct="1"/>
            <a:r>
              <a:rPr lang="en-US" altLang="en-US"/>
              <a:t>Mechanism of action of warfarin</a:t>
            </a:r>
          </a:p>
        </p:txBody>
      </p:sp>
      <p:sp>
        <p:nvSpPr>
          <p:cNvPr id="92164" name="Rectangle 6">
            <a:extLst>
              <a:ext uri="{FF2B5EF4-FFF2-40B4-BE49-F238E27FC236}">
                <a16:creationId xmlns:a16="http://schemas.microsoft.com/office/drawing/2014/main" id="{E7D347FF-1E55-4A19-81A3-3FDE82C55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8100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2165" name="Rectangle 8">
            <a:extLst>
              <a:ext uri="{FF2B5EF4-FFF2-40B4-BE49-F238E27FC236}">
                <a16:creationId xmlns:a16="http://schemas.microsoft.com/office/drawing/2014/main" id="{4C4F40BC-8D95-40D8-AD50-2C6E0362B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5486400"/>
            <a:ext cx="2057400" cy="5334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FF00"/>
                </a:solidFill>
              </a:rPr>
              <a:t>Functional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FF00"/>
                </a:solidFill>
              </a:rPr>
              <a:t>FII, VII, IX, X</a:t>
            </a:r>
          </a:p>
        </p:txBody>
      </p:sp>
      <p:sp>
        <p:nvSpPr>
          <p:cNvPr id="92166" name="Text Box 9">
            <a:extLst>
              <a:ext uri="{FF2B5EF4-FFF2-40B4-BE49-F238E27FC236}">
                <a16:creationId xmlns:a16="http://schemas.microsoft.com/office/drawing/2014/main" id="{1A27BA59-4BF9-4F18-926D-E9F9D4216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334001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FF00"/>
                </a:solidFill>
              </a:rPr>
              <a:t>Gamma carboxylation</a:t>
            </a:r>
          </a:p>
        </p:txBody>
      </p:sp>
      <p:sp>
        <p:nvSpPr>
          <p:cNvPr id="92167" name="Line 10">
            <a:extLst>
              <a:ext uri="{FF2B5EF4-FFF2-40B4-BE49-F238E27FC236}">
                <a16:creationId xmlns:a16="http://schemas.microsoft.com/office/drawing/2014/main" id="{AD8DBE77-FC6E-49D2-99A4-5A872C2F2C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657600"/>
            <a:ext cx="304800" cy="176530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92168" name="Line 11">
            <a:extLst>
              <a:ext uri="{FF2B5EF4-FFF2-40B4-BE49-F238E27FC236}">
                <a16:creationId xmlns:a16="http://schemas.microsoft.com/office/drawing/2014/main" id="{8D284093-731C-420D-8FF2-CBB5F25BAB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5715000"/>
            <a:ext cx="2819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92169" name="Arc 12">
            <a:extLst>
              <a:ext uri="{FF2B5EF4-FFF2-40B4-BE49-F238E27FC236}">
                <a16:creationId xmlns:a16="http://schemas.microsoft.com/office/drawing/2014/main" id="{A0FDD86B-61F9-4B4A-A085-7DB05BDC84C9}"/>
              </a:ext>
            </a:extLst>
          </p:cNvPr>
          <p:cNvSpPr>
            <a:spLocks/>
          </p:cNvSpPr>
          <p:nvPr/>
        </p:nvSpPr>
        <p:spPr bwMode="auto">
          <a:xfrm>
            <a:off x="5257800" y="3276600"/>
            <a:ext cx="1828800" cy="914400"/>
          </a:xfrm>
          <a:custGeom>
            <a:avLst/>
            <a:gdLst>
              <a:gd name="T0" fmla="*/ 0 w 43186"/>
              <a:gd name="T1" fmla="*/ 2147483646 h 21600"/>
              <a:gd name="T2" fmla="*/ 2147483646 w 43186"/>
              <a:gd name="T3" fmla="*/ 2147483646 h 21600"/>
              <a:gd name="T4" fmla="*/ 2147483646 w 43186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86" h="21600" fill="none" extrusionOk="0">
                <a:moveTo>
                  <a:pt x="0" y="20821"/>
                </a:moveTo>
                <a:cubicBezTo>
                  <a:pt x="419" y="9202"/>
                  <a:pt x="9959" y="-1"/>
                  <a:pt x="21586" y="0"/>
                </a:cubicBezTo>
                <a:cubicBezTo>
                  <a:pt x="33515" y="0"/>
                  <a:pt x="43186" y="9670"/>
                  <a:pt x="43186" y="21600"/>
                </a:cubicBezTo>
              </a:path>
              <a:path w="43186" h="21600" stroke="0" extrusionOk="0">
                <a:moveTo>
                  <a:pt x="0" y="20821"/>
                </a:moveTo>
                <a:cubicBezTo>
                  <a:pt x="419" y="9202"/>
                  <a:pt x="9959" y="-1"/>
                  <a:pt x="21586" y="0"/>
                </a:cubicBezTo>
                <a:cubicBezTo>
                  <a:pt x="33515" y="0"/>
                  <a:pt x="43186" y="9670"/>
                  <a:pt x="43186" y="21600"/>
                </a:cubicBezTo>
                <a:lnTo>
                  <a:pt x="21586" y="21600"/>
                </a:lnTo>
                <a:lnTo>
                  <a:pt x="0" y="20821"/>
                </a:lnTo>
                <a:close/>
              </a:path>
            </a:pathLst>
          </a:custGeom>
          <a:noFill/>
          <a:ln w="38100">
            <a:solidFill>
              <a:srgbClr val="FFFF6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92170" name="Arc 13">
            <a:extLst>
              <a:ext uri="{FF2B5EF4-FFF2-40B4-BE49-F238E27FC236}">
                <a16:creationId xmlns:a16="http://schemas.microsoft.com/office/drawing/2014/main" id="{9811F64F-AEE0-4E12-9B7E-4E4D9D2453A0}"/>
              </a:ext>
            </a:extLst>
          </p:cNvPr>
          <p:cNvSpPr>
            <a:spLocks/>
          </p:cNvSpPr>
          <p:nvPr/>
        </p:nvSpPr>
        <p:spPr bwMode="auto">
          <a:xfrm flipV="1">
            <a:off x="5257800" y="4495800"/>
            <a:ext cx="1828800" cy="914400"/>
          </a:xfrm>
          <a:custGeom>
            <a:avLst/>
            <a:gdLst>
              <a:gd name="T0" fmla="*/ 0 w 43186"/>
              <a:gd name="T1" fmla="*/ 2147483646 h 21600"/>
              <a:gd name="T2" fmla="*/ 2147483646 w 43186"/>
              <a:gd name="T3" fmla="*/ 2147483646 h 21600"/>
              <a:gd name="T4" fmla="*/ 2147483646 w 43186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86" h="21600" fill="none" extrusionOk="0">
                <a:moveTo>
                  <a:pt x="0" y="20821"/>
                </a:moveTo>
                <a:cubicBezTo>
                  <a:pt x="419" y="9202"/>
                  <a:pt x="9959" y="-1"/>
                  <a:pt x="21586" y="0"/>
                </a:cubicBezTo>
                <a:cubicBezTo>
                  <a:pt x="33515" y="0"/>
                  <a:pt x="43186" y="9670"/>
                  <a:pt x="43186" y="21600"/>
                </a:cubicBezTo>
              </a:path>
              <a:path w="43186" h="21600" stroke="0" extrusionOk="0">
                <a:moveTo>
                  <a:pt x="0" y="20821"/>
                </a:moveTo>
                <a:cubicBezTo>
                  <a:pt x="419" y="9202"/>
                  <a:pt x="9959" y="-1"/>
                  <a:pt x="21586" y="0"/>
                </a:cubicBezTo>
                <a:cubicBezTo>
                  <a:pt x="33515" y="0"/>
                  <a:pt x="43186" y="9670"/>
                  <a:pt x="43186" y="21600"/>
                </a:cubicBezTo>
                <a:lnTo>
                  <a:pt x="21586" y="21600"/>
                </a:lnTo>
                <a:lnTo>
                  <a:pt x="0" y="20821"/>
                </a:lnTo>
                <a:close/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92171" name="Text Box 14">
            <a:extLst>
              <a:ext uri="{FF2B5EF4-FFF2-40B4-BE49-F238E27FC236}">
                <a16:creationId xmlns:a16="http://schemas.microsoft.com/office/drawing/2014/main" id="{4EA4116B-B3C8-4C5B-A7B8-A0A8DF040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156076"/>
            <a:ext cx="2120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66"/>
                </a:solidFill>
              </a:rPr>
              <a:t>Reduced vitamin K</a:t>
            </a:r>
          </a:p>
        </p:txBody>
      </p:sp>
      <p:sp>
        <p:nvSpPr>
          <p:cNvPr id="92172" name="Text Box 15">
            <a:extLst>
              <a:ext uri="{FF2B5EF4-FFF2-40B4-BE49-F238E27FC236}">
                <a16:creationId xmlns:a16="http://schemas.microsoft.com/office/drawing/2014/main" id="{E267CF5C-44DB-48A0-BC81-47D80C40F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300" y="4129088"/>
            <a:ext cx="2171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66"/>
                </a:solidFill>
              </a:rPr>
              <a:t>Oxidised vitamin K</a:t>
            </a:r>
          </a:p>
        </p:txBody>
      </p:sp>
      <p:sp>
        <p:nvSpPr>
          <p:cNvPr id="92173" name="Rectangle 16">
            <a:extLst>
              <a:ext uri="{FF2B5EF4-FFF2-40B4-BE49-F238E27FC236}">
                <a16:creationId xmlns:a16="http://schemas.microsoft.com/office/drawing/2014/main" id="{E06183B0-741A-4630-AEFD-1BD9FCD7C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514600"/>
            <a:ext cx="129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Vitamin K reductase</a:t>
            </a:r>
          </a:p>
        </p:txBody>
      </p:sp>
      <p:sp>
        <p:nvSpPr>
          <p:cNvPr id="92174" name="Text Box 17">
            <a:extLst>
              <a:ext uri="{FF2B5EF4-FFF2-40B4-BE49-F238E27FC236}">
                <a16:creationId xmlns:a16="http://schemas.microsoft.com/office/drawing/2014/main" id="{9C75F2DD-7FA9-4CD5-9CE6-E89EEF95C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6172200"/>
            <a:ext cx="1620957" cy="369332"/>
          </a:xfrm>
          <a:prstGeom prst="rect">
            <a:avLst/>
          </a:prstGeom>
          <a:noFill/>
          <a:ln w="38100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66"/>
                </a:solidFill>
              </a:rPr>
              <a:t>Glutamic acid</a:t>
            </a:r>
          </a:p>
        </p:txBody>
      </p:sp>
      <p:sp>
        <p:nvSpPr>
          <p:cNvPr id="92175" name="Text Box 18">
            <a:extLst>
              <a:ext uri="{FF2B5EF4-FFF2-40B4-BE49-F238E27FC236}">
                <a16:creationId xmlns:a16="http://schemas.microsoft.com/office/drawing/2014/main" id="{2F3296A0-7489-4BA2-9824-5C0F7ECF3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172200"/>
            <a:ext cx="2544286" cy="369332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FF00"/>
                </a:solidFill>
              </a:rPr>
              <a:t>carboxy-glutamic acid</a:t>
            </a:r>
          </a:p>
        </p:txBody>
      </p:sp>
      <p:sp>
        <p:nvSpPr>
          <p:cNvPr id="92176" name="Line 19">
            <a:extLst>
              <a:ext uri="{FF2B5EF4-FFF2-40B4-BE49-F238E27FC236}">
                <a16:creationId xmlns:a16="http://schemas.microsoft.com/office/drawing/2014/main" id="{D294C10E-80F6-4696-AED8-0F570A3AE9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6019800"/>
            <a:ext cx="0" cy="15240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92177" name="Line 20">
            <a:extLst>
              <a:ext uri="{FF2B5EF4-FFF2-40B4-BE49-F238E27FC236}">
                <a16:creationId xmlns:a16="http://schemas.microsoft.com/office/drawing/2014/main" id="{5412AF4A-572D-442F-842C-DDAA266B9A7B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6019800"/>
            <a:ext cx="0" cy="1524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92178" name="Text Box 21">
            <a:extLst>
              <a:ext uri="{FF2B5EF4-FFF2-40B4-BE49-F238E27FC236}">
                <a16:creationId xmlns:a16="http://schemas.microsoft.com/office/drawing/2014/main" id="{F592CEA8-2923-4558-9857-ACC5647E1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1" y="2165351"/>
            <a:ext cx="1757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9933"/>
                </a:solidFill>
              </a:rPr>
              <a:t>Warfarin</a:t>
            </a:r>
          </a:p>
        </p:txBody>
      </p:sp>
      <p:sp>
        <p:nvSpPr>
          <p:cNvPr id="92179" name="Line 22">
            <a:extLst>
              <a:ext uri="{FF2B5EF4-FFF2-40B4-BE49-F238E27FC236}">
                <a16:creationId xmlns:a16="http://schemas.microsoft.com/office/drawing/2014/main" id="{FAE0C6D5-7EF4-49D3-B2F2-ED09C9ED44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2667000"/>
            <a:ext cx="914400" cy="8382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92180" name="Rectangle 7">
            <a:extLst>
              <a:ext uri="{FF2B5EF4-FFF2-40B4-BE49-F238E27FC236}">
                <a16:creationId xmlns:a16="http://schemas.microsoft.com/office/drawing/2014/main" id="{8D916B40-7E71-4F5F-9689-AAE7C7E43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486400"/>
            <a:ext cx="2438400" cy="533400"/>
          </a:xfrm>
          <a:prstGeom prst="rect">
            <a:avLst/>
          </a:prstGeom>
          <a:noFill/>
          <a:ln w="38100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66"/>
                </a:solidFill>
              </a:rPr>
              <a:t>Inactive precursor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66"/>
                </a:solidFill>
              </a:rPr>
              <a:t>FII, VII, IX, X</a:t>
            </a:r>
          </a:p>
        </p:txBody>
      </p:sp>
    </p:spTree>
    <p:extLst>
      <p:ext uri="{BB962C8B-B14F-4D97-AF65-F5344CB8AC3E}">
        <p14:creationId xmlns:p14="http://schemas.microsoft.com/office/powerpoint/2010/main" val="2045595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04518-A356-416F-B6C0-133A50ABB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Warfarin initiation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CA5A7-0EE0-4B4F-B9F2-18B1B328C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SG" dirty="0"/>
              <a:t>Bridging w Heparin</a:t>
            </a:r>
          </a:p>
          <a:p>
            <a:pPr lvl="0"/>
            <a:r>
              <a:rPr lang="en-SG" dirty="0"/>
              <a:t>When initiating warfarin, need to overlap with heparin for about five days and until INR is therapeutic (≥2) for at least 24h, before stopping heparin </a:t>
            </a:r>
          </a:p>
          <a:p>
            <a:pPr lvl="0"/>
            <a:r>
              <a:rPr lang="en-SG" dirty="0"/>
              <a:t>Reason is because Warfarin inhibits Protein C and S also, which have short half-lives, and these are anticoagulant factors. If you do not do heparin bridging, then there is a risk of paradoxical thromboembolism when initiating warfarin</a:t>
            </a:r>
          </a:p>
          <a:p>
            <a:pPr lvl="0"/>
            <a:r>
              <a:rPr lang="en-US" dirty="0"/>
              <a:t>Protein C and S have a short half life while FX has a half-life of 5 days</a:t>
            </a:r>
            <a:endParaRPr lang="en-SG" dirty="0"/>
          </a:p>
          <a:p>
            <a:pPr lvl="0"/>
            <a:r>
              <a:rPr lang="en-US" dirty="0"/>
              <a:t>Therefore 5 days overlap with heparin is required for FX levels to decrease sufficiently and have a true antithrombotic effect</a:t>
            </a:r>
            <a:endParaRPr lang="en-SG" dirty="0"/>
          </a:p>
          <a:p>
            <a:pPr lvl="0"/>
            <a:r>
              <a:rPr lang="en-US" dirty="0"/>
              <a:t>Hence to start LMWH and warfarin together and to overlap for at least 5 days or when INR &gt;2 for at least </a:t>
            </a:r>
            <a:r>
              <a:rPr lang="en-US" b="1" i="1" dirty="0"/>
              <a:t>24 hours</a:t>
            </a:r>
            <a:r>
              <a:rPr lang="en-US" dirty="0"/>
              <a:t> (whichever is the longer)- to be safe we try to fulfill BOTH of these </a:t>
            </a:r>
            <a:endParaRPr lang="en-SG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315271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EC9BA-A7E5-404E-B1EA-9F0A9B12E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92F5-33CA-4E2A-825E-C469BDB4E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35784D-C374-4779-99E0-929B36F8FCB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044"/>
            <a:ext cx="12192000" cy="661280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249028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CC834-6A47-4F7C-BFA5-62159EB58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A3012-7BFF-4155-BA47-622A988D9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F4174-93B3-4A71-9C6F-B8C4811E076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917017" cy="6858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567480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958</Words>
  <Application>Microsoft Office PowerPoint</Application>
  <PresentationFormat>Widescreen</PresentationFormat>
  <Paragraphs>85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MS PGothic</vt:lpstr>
      <vt:lpstr>Arial</vt:lpstr>
      <vt:lpstr>Calibri</vt:lpstr>
      <vt:lpstr>Calibri Light</vt:lpstr>
      <vt:lpstr>Comic Sans MS</vt:lpstr>
      <vt:lpstr>Wingdings</vt:lpstr>
      <vt:lpstr>Office Theme</vt:lpstr>
      <vt:lpstr>Anticoagulation</vt:lpstr>
      <vt:lpstr>QUIZ </vt:lpstr>
      <vt:lpstr>Let’s talk about warfarin first</vt:lpstr>
      <vt:lpstr>warfarin</vt:lpstr>
      <vt:lpstr>Mechanism of action of warfarin</vt:lpstr>
      <vt:lpstr>Mechanism of action of warfarin</vt:lpstr>
      <vt:lpstr>Warfarin initiation </vt:lpstr>
      <vt:lpstr>PowerPoint Presentation</vt:lpstr>
      <vt:lpstr>PowerPoint Presentation</vt:lpstr>
      <vt:lpstr>PowerPoint Presentation</vt:lpstr>
      <vt:lpstr>Drugs that interact with warfarin</vt:lpstr>
      <vt:lpstr>What to do w over-warfarinisation</vt:lpstr>
      <vt:lpstr>PowerPoint Presentation</vt:lpstr>
      <vt:lpstr>Warfarin reversal</vt:lpstr>
      <vt:lpstr>PowerPoint Presentation</vt:lpstr>
      <vt:lpstr>PowerPoint Presentation</vt:lpstr>
      <vt:lpstr>Peri- op management of warfarin. Stopping warfarin before elective surgery </vt:lpstr>
      <vt:lpstr>PowerPoint Presentation</vt:lpstr>
      <vt:lpstr>When bridging w clexane vs heparin</vt:lpstr>
      <vt:lpstr>Post op restarting of warfarin</vt:lpstr>
      <vt:lpstr>Heparin and LMW Heparin </vt:lpstr>
      <vt:lpstr>PowerPoint Presentation</vt:lpstr>
      <vt:lpstr>Unfractionated heparin</vt:lpstr>
      <vt:lpstr>LMW heparin eg clexane ie enoxaparin </vt:lpstr>
      <vt:lpstr>PowerPoint Presentation</vt:lpstr>
      <vt:lpstr>NOACs</vt:lpstr>
      <vt:lpstr>PowerPoint Presentation</vt:lpstr>
      <vt:lpstr>PowerPoint Presentation</vt:lpstr>
      <vt:lpstr>PowerPoint Presentation</vt:lpstr>
      <vt:lpstr>PowerPoint Presentation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Anticoagulation</dc:title>
  <dc:creator>Cherie Gan</dc:creator>
  <cp:lastModifiedBy>Cherie Gan</cp:lastModifiedBy>
  <cp:revision>6</cp:revision>
  <dcterms:created xsi:type="dcterms:W3CDTF">2017-10-06T16:31:56Z</dcterms:created>
  <dcterms:modified xsi:type="dcterms:W3CDTF">2017-10-07T04:01:28Z</dcterms:modified>
</cp:coreProperties>
</file>